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61" r:id="rId2"/>
    <p:sldId id="262" r:id="rId3"/>
    <p:sldId id="263" r:id="rId4"/>
    <p:sldId id="277" r:id="rId5"/>
    <p:sldId id="265" r:id="rId6"/>
    <p:sldId id="264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6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500" autoAdjust="0"/>
    <p:restoredTop sz="94500" autoAdjust="0"/>
  </p:normalViewPr>
  <p:slideViewPr>
    <p:cSldViewPr>
      <p:cViewPr>
        <p:scale>
          <a:sx n="50" d="100"/>
          <a:sy n="50" d="100"/>
        </p:scale>
        <p:origin x="-1500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18C2E-1440-466E-BAE1-C1F95764BC9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0806D-9C83-4AE1-9901-753AD998F8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828DFE-A0A5-483B-9ED4-341524953F34}" type="slidenum">
              <a:rPr lang="sr-Latn-CS"/>
              <a:pPr/>
              <a:t>3</a:t>
            </a:fld>
            <a:endParaRPr lang="sr-Latn-C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983982-3325-4758-B12E-225C577E2293}" type="slidenum">
              <a:rPr lang="sr-Latn-CS"/>
              <a:pPr/>
              <a:t>7</a:t>
            </a:fld>
            <a:endParaRPr lang="sr-Latn-C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52FB6B-5D63-445B-9379-341A9D17CD5D}" type="slidenum">
              <a:rPr lang="sr-Latn-CS"/>
              <a:pPr/>
              <a:t>8</a:t>
            </a:fld>
            <a:endParaRPr lang="sr-Latn-C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983982-3325-4758-B12E-225C577E2293}" type="slidenum">
              <a:rPr lang="sr-Latn-CS"/>
              <a:pPr/>
              <a:t>12</a:t>
            </a:fld>
            <a:endParaRPr lang="sr-Latn-C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52FB6B-5D63-445B-9379-341A9D17CD5D}" type="slidenum">
              <a:rPr lang="sr-Latn-CS"/>
              <a:pPr/>
              <a:t>13</a:t>
            </a:fld>
            <a:endParaRPr lang="sr-Latn-C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CC8AE11-5887-4485-B926-8967C232909D}" type="slidenum">
              <a:rPr lang="sr-Latn-CS"/>
              <a:pPr/>
              <a:t>‹#›</a:t>
            </a:fld>
            <a:endParaRPr lang="sr-Latn-CS"/>
          </a:p>
        </p:txBody>
      </p:sp>
      <p:grpSp>
        <p:nvGrpSpPr>
          <p:cNvPr id="5128" name="Group 8" descr="crayon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3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38" name="Group 18" descr="crayon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4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4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B28D0-3E48-4B4E-81DC-7E6452123D4E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A562E-9FA5-458C-B86F-B798BE3017B7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F25948E-074B-498F-8DA8-9ABC88637D17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DBBEC0E-F19F-4EE4-BD92-5F1044B3AA69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E17A-AE9F-4A30-82E5-14145D05FAD0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E6C28-21BF-4A19-A0CB-E71307432A46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E2E4A-E730-4E11-A117-54C25C74BC6B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6A7AF-CBAA-4EA0-9D7E-BA406363D019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F19E3-D3F5-4AF5-BFFA-DEB6C0BC4FE7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1581B-2846-4A1A-95A3-7AF9E1C5CE0A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51E36-53FB-40A4-A93F-F07D83D20E3B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C9228-5797-4C72-9A08-BD6CEB8287A9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Kliknite da biste uredili stil naslova mastera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Kliknite da biste uredili stilove teksta mastera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sr-Latn-C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sr-Latn-C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9096ACE-57E9-4497-9AB5-F18F05FA0E2B}" type="slidenum">
              <a:rPr lang="sr-Latn-CS"/>
              <a:pPr/>
              <a:t>‹#›</a:t>
            </a:fld>
            <a:endParaRPr lang="sr-Latn-C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5" name="Freeform 9" descr="crayon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106" name="Group 10" descr="crayons"/>
          <p:cNvGrpSpPr>
            <a:grpSpLocks/>
          </p:cNvGrpSpPr>
          <p:nvPr/>
        </p:nvGrpSpPr>
        <p:grpSpPr bwMode="auto">
          <a:xfrm>
            <a:off x="7938" y="5867400"/>
            <a:ext cx="1287462" cy="919163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1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2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3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>
    <p:dissolv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28600"/>
            <a:ext cx="7696200" cy="3657600"/>
          </a:xfrm>
        </p:spPr>
        <p:txBody>
          <a:bodyPr/>
          <a:lstStyle/>
          <a:p>
            <a:pPr algn="ctr">
              <a:buNone/>
            </a:pPr>
            <a:r>
              <a:rPr lang="az-Cyrl-AZ" dirty="0" smtClean="0"/>
              <a:t>КАД БИ МАЧКА БИЛА МАЋКА</a:t>
            </a:r>
            <a:endParaRPr lang="en-US" dirty="0" smtClean="0"/>
          </a:p>
          <a:p>
            <a:pPr algn="just">
              <a:buNone/>
            </a:pPr>
            <a:r>
              <a:rPr lang="az-Cyrl-AZ" dirty="0" smtClean="0"/>
              <a:t> </a:t>
            </a:r>
            <a:endParaRPr lang="en-US" dirty="0" smtClean="0"/>
          </a:p>
          <a:p>
            <a:pPr algn="ctr">
              <a:buNone/>
            </a:pPr>
            <a:r>
              <a:rPr lang="az-Cyrl-AZ" sz="2400" dirty="0" smtClean="0">
                <a:latin typeface="Times New Roman" pitchFamily="18" charset="0"/>
                <a:cs typeface="Times New Roman" pitchFamily="18" charset="0"/>
              </a:rPr>
              <a:t>Кад би МАЧКА била МАЋКА,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az-Cyrl-AZ" sz="2400" dirty="0" smtClean="0">
                <a:latin typeface="Times New Roman" pitchFamily="18" charset="0"/>
                <a:cs typeface="Times New Roman" pitchFamily="18" charset="0"/>
              </a:rPr>
              <a:t> кад би ТАЧКА била ТАЋКА,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az-Cyrl-AZ" sz="2400" dirty="0" smtClean="0">
                <a:latin typeface="Times New Roman" pitchFamily="18" charset="0"/>
                <a:cs typeface="Times New Roman" pitchFamily="18" charset="0"/>
              </a:rPr>
              <a:t>не би знао мали Мића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az-Cyrl-AZ" sz="2400" dirty="0" smtClean="0">
                <a:latin typeface="Times New Roman" pitchFamily="18" charset="0"/>
                <a:cs typeface="Times New Roman" pitchFamily="18" charset="0"/>
              </a:rPr>
              <a:t>шта је ВЕЧЕ,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Cyrl-AZ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Cyrl-AZ" sz="2400" dirty="0" smtClean="0">
                <a:latin typeface="Times New Roman" pitchFamily="18" charset="0"/>
                <a:cs typeface="Times New Roman" pitchFamily="18" charset="0"/>
              </a:rPr>
              <a:t>шта ВЕЋЕ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az-Cyrl-AZ" sz="2400" dirty="0" smtClean="0">
                <a:latin typeface="Times New Roman" pitchFamily="18" charset="0"/>
                <a:cs typeface="Times New Roman" pitchFamily="18" charset="0"/>
              </a:rPr>
              <a:t>шта су КУЋЕ, а шта КУЧЕ.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az-Cyrl-AZ" sz="2400" dirty="0" smtClean="0">
                <a:latin typeface="Times New Roman" pitchFamily="18" charset="0"/>
                <a:cs typeface="Times New Roman" pitchFamily="18" charset="0"/>
              </a:rPr>
              <a:t>Кад би МАЧКА била МАЋКА,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az-Cyrl-AZ" sz="2400" dirty="0" smtClean="0">
                <a:latin typeface="Times New Roman" pitchFamily="18" charset="0"/>
                <a:cs typeface="Times New Roman" pitchFamily="18" charset="0"/>
              </a:rPr>
              <a:t> кад би ТАЧКА била ТАЋКА,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az-Cyrl-AZ" sz="2400" dirty="0" smtClean="0">
                <a:latin typeface="Times New Roman" pitchFamily="18" charset="0"/>
                <a:cs typeface="Times New Roman" pitchFamily="18" charset="0"/>
              </a:rPr>
              <a:t> ко би знао шта је МЕЧЕ,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az-Cyrl-AZ" sz="2400" dirty="0" smtClean="0">
                <a:latin typeface="Times New Roman" pitchFamily="18" charset="0"/>
                <a:cs typeface="Times New Roman" pitchFamily="18" charset="0"/>
              </a:rPr>
              <a:t> а шта ђак у торбу МЕЋЕ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	</a:t>
            </a:r>
          </a:p>
          <a:p>
            <a:pPr algn="ctr">
              <a:buNone/>
            </a:pPr>
            <a:r>
              <a:rPr lang="az-Cyrl-AZ" sz="2400" dirty="0" smtClean="0">
                <a:latin typeface="Times New Roman" pitchFamily="18" charset="0"/>
                <a:cs typeface="Times New Roman" pitchFamily="18" charset="0"/>
              </a:rPr>
              <a:t>кад из школе кући креће?</a:t>
            </a:r>
            <a:endParaRPr lang="sr-Latn-C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6002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Сигурна сам да сте све тачно решили, али како бисте све проверили ево решења задатака.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323850" y="333374"/>
            <a:ext cx="7524750" cy="657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 Black"/>
              </a:rPr>
              <a:t>1</a:t>
            </a:r>
            <a:r>
              <a:rPr lang="az-Cyrl-AZ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 Black"/>
              </a:rPr>
              <a:t>. Речи које су правилно написане :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66FF"/>
              </a:solidFill>
              <a:latin typeface="Arial Black"/>
            </a:endParaRPr>
          </a:p>
        </p:txBody>
      </p:sp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609600" y="1600200"/>
            <a:ext cx="3429000" cy="30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ч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еп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  <a:p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ћерка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  <a:p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облачак </a:t>
            </a:r>
            <a:endParaRPr lang="ru-RU" sz="36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  <a:p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/>
            </a:endParaRP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4724400" y="1447800"/>
            <a:ext cx="31242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az-Cyrl-AZ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ћ</a:t>
            </a:r>
            <a:r>
              <a:rPr lang="az-Cyrl-AZ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ебе</a:t>
            </a:r>
            <a:endParaRPr lang="az-Cyrl-AZ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/>
            </a:endParaRPr>
          </a:p>
          <a:p>
            <a:r>
              <a:rPr lang="az-Cyrl-AZ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свећа</a:t>
            </a:r>
            <a:endParaRPr lang="az-Cyrl-AZ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/>
            </a:endParaRPr>
          </a:p>
          <a:p>
            <a:r>
              <a:rPr lang="az-Cyrl-AZ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ћурка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2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8640763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2. </a:t>
            </a: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Следеће 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реченице обилују грешкама.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њима слова 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Ћ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нису</a:t>
            </a:r>
          </a:p>
          <a:p>
            <a:pPr algn="ctr">
              <a:defRPr/>
            </a:pP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увек написана на правим  </a:t>
            </a: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местима.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Правилно препиши  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реченице </a:t>
            </a: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писаним словима:</a:t>
            </a:r>
            <a:endParaRPr lang="sr-Latn-C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990600" y="3429000"/>
            <a:ext cx="3672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sr-Cyrl-CS" sz="3200" b="1" dirty="0" smtClean="0">
                <a:solidFill>
                  <a:srgbClr val="FF0000"/>
                </a:solidFill>
              </a:rPr>
              <a:t>Мића хоће воће</a:t>
            </a:r>
            <a:r>
              <a:rPr lang="sr-Cyrl-CS" sz="3200" b="1" dirty="0" smtClean="0">
                <a:solidFill>
                  <a:schemeClr val="bg1"/>
                </a:solidFill>
              </a:rPr>
              <a:t>.</a:t>
            </a:r>
            <a:endParaRPr lang="sr-Latn-CS" sz="3200" b="1" dirty="0">
              <a:solidFill>
                <a:schemeClr val="bg1"/>
              </a:solidFill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81000" y="4495800"/>
            <a:ext cx="51363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 sz="3200" b="1" dirty="0" smtClean="0">
                <a:solidFill>
                  <a:srgbClr val="FF0000"/>
                </a:solidFill>
              </a:rPr>
              <a:t>Воће прија после ручка</a:t>
            </a:r>
            <a:endParaRPr lang="sr-Latn-CS" sz="3200" b="1" dirty="0">
              <a:solidFill>
                <a:srgbClr val="FF0000"/>
              </a:solidFill>
            </a:endParaRPr>
          </a:p>
        </p:txBody>
      </p:sp>
      <p:sp>
        <p:nvSpPr>
          <p:cNvPr id="25607" name="Rectangle 7" descr="zhrana2"/>
          <p:cNvSpPr>
            <a:spLocks noChangeArrowheads="1"/>
          </p:cNvSpPr>
          <p:nvPr/>
        </p:nvSpPr>
        <p:spPr bwMode="auto">
          <a:xfrm>
            <a:off x="6156325" y="3573463"/>
            <a:ext cx="2592388" cy="251936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57200" y="990600"/>
            <a:ext cx="45143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sr-Cyrl-CS" sz="3200" b="1" dirty="0">
                <a:solidFill>
                  <a:srgbClr val="FF0000"/>
                </a:solidFill>
              </a:rPr>
              <a:t>Палачинке су вруће.</a:t>
            </a:r>
            <a:endParaRPr lang="sr-Latn-CS" sz="3200" b="1" dirty="0">
              <a:solidFill>
                <a:srgbClr val="FF0000"/>
              </a:solidFill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533400" y="2819400"/>
            <a:ext cx="37257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sr-Cyrl-CS" sz="3200" b="1" dirty="0">
                <a:solidFill>
                  <a:srgbClr val="FF0000"/>
                </a:solidFill>
              </a:rPr>
              <a:t>Дечак срче супу.</a:t>
            </a:r>
            <a:endParaRPr lang="sr-Latn-CS" sz="3200" b="1" dirty="0">
              <a:solidFill>
                <a:srgbClr val="FF0000"/>
              </a:solidFill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04800" y="4724400"/>
            <a:ext cx="50161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sr-Cyrl-CS" sz="3200" b="1" dirty="0">
                <a:solidFill>
                  <a:srgbClr val="FF0000"/>
                </a:solidFill>
              </a:rPr>
              <a:t>Ученик учи из читанке.</a:t>
            </a:r>
            <a:endParaRPr lang="sr-Latn-CS" sz="3200" b="1" dirty="0">
              <a:solidFill>
                <a:srgbClr val="FF0000"/>
              </a:solidFill>
            </a:endParaRPr>
          </a:p>
        </p:txBody>
      </p:sp>
      <p:pic>
        <p:nvPicPr>
          <p:cNvPr id="14" name="Picture 13" descr="MC900232980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914400"/>
            <a:ext cx="14192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MC900250807.WM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2209800"/>
            <a:ext cx="13620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MC900019306.WM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0" y="4267200"/>
            <a:ext cx="1558925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524000"/>
            <a:ext cx="8001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kumimoji="0" lang="sr-Cyrl-C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Драги </a:t>
            </a:r>
            <a:r>
              <a:rPr kumimoji="0" lang="sr-Cyrl-C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sr-Cyrl-C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едо,</a:t>
            </a:r>
          </a:p>
          <a:p>
            <a:pPr lvl="0" eaLnBrk="1" hangingPunct="1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kumimoji="0" lang="sr-Cyrl-C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У ку</a:t>
            </a:r>
            <a:r>
              <a:rPr kumimoji="0" lang="sr-Cyrl-C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ћ</a:t>
            </a:r>
            <a:r>
              <a:rPr kumimoji="0" lang="sr-Cyrl-C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и, ве</a:t>
            </a:r>
            <a:r>
              <a:rPr kumimoji="0" lang="sr-Cyrl-C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sr-Cyrl-C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ерас</a:t>
            </a:r>
            <a:r>
              <a:rPr kumimoji="0" lang="sr-Cyrl-C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r-Cyrl-C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спремам забаву. Припремам колачи</a:t>
            </a:r>
            <a:r>
              <a:rPr kumimoji="0" lang="sr-Cyrl-C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ћ</a:t>
            </a:r>
            <a:r>
              <a:rPr kumimoji="0" lang="sr-Cyrl-C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 и</a:t>
            </a:r>
            <a:r>
              <a:rPr kumimoji="0" lang="sr-Cyrl-C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r-Cyrl-C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sr-Cyrl-C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ај.</a:t>
            </a:r>
            <a:r>
              <a:rPr kumimoji="0" lang="sr-Cyrl-C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r-Cyrl-C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Свира</a:t>
            </a:r>
            <a:r>
              <a:rPr kumimoji="0" lang="sr-Cyrl-C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ћ</a:t>
            </a:r>
            <a:r>
              <a:rPr kumimoji="0" lang="sr-Cyrl-C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sr-Cyrl-C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sr-Cyrl-CS" sz="32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</a:t>
            </a:r>
            <a:r>
              <a:rPr kumimoji="0" lang="sr-Cyrl-C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врчци. </a:t>
            </a:r>
          </a:p>
          <a:p>
            <a:pPr lvl="0"/>
            <a:r>
              <a:rPr kumimoji="0" lang="sr-Cyrl-C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Дођи обавезно.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kumimoji="0" lang="sr-Cyrl-C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r"/>
            <a:r>
              <a:rPr kumimoji="0" lang="sr-Cyrl-C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Твоја </a:t>
            </a:r>
            <a:r>
              <a:rPr kumimoji="0" lang="sr-Cyrl-C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Ћ</a:t>
            </a:r>
            <a:r>
              <a:rPr kumimoji="0" lang="sr-Cyrl-C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ана!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457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. Правилно написано писмо.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"/>
            <a:ext cx="8388350" cy="167640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dirty="0"/>
              <a:t>	</a:t>
            </a:r>
            <a:r>
              <a:rPr lang="sr-Cyrl-CS" dirty="0" smtClean="0"/>
              <a:t>Задатак: </a:t>
            </a:r>
            <a:r>
              <a:rPr lang="sr-Cyrl-CS" sz="3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во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мачак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Ћићко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Tx/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Напиши</a:t>
            </a:r>
            <a:r>
              <a:rPr lang="sr-Cyrl-CS" sz="3600" dirty="0" smtClean="0">
                <a:latin typeface="Times New Roman" pitchFamily="18" charset="0"/>
                <a:cs typeface="Times New Roman" pitchFamily="18" charset="0"/>
              </a:rPr>
              <a:t> писаним словима</a:t>
            </a:r>
            <a:r>
              <a:rPr lang="sr-Cyrl-C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3600" dirty="0" smtClean="0">
                <a:latin typeface="Times New Roman" pitchFamily="18" charset="0"/>
                <a:cs typeface="Times New Roman" pitchFamily="18" charset="0"/>
              </a:rPr>
              <a:t>две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речениц</a:t>
            </a:r>
            <a:r>
              <a:rPr lang="sr-Cyrl-CS" sz="36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њему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10248" name="Picture 8" descr="macak-maru-opet-u-akciji-kutije-i-friz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171332"/>
            <a:ext cx="6248400" cy="468666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0574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Прочистали сте песму и видели да, ако заменимо слова </a:t>
            </a:r>
            <a:r>
              <a:rPr lang="sr-Cyrl-C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sr-Cyrl-C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ћ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, добијемо речи различитог значења.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250825" y="1052513"/>
            <a:ext cx="30384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на слово Ч: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/>
            </a:endParaRPr>
          </a:p>
        </p:txBody>
      </p:sp>
      <p:sp>
        <p:nvSpPr>
          <p:cNvPr id="36867" name="WordArt 3"/>
          <p:cNvSpPr>
            <a:spLocks noChangeArrowheads="1" noChangeShapeType="1" noTextEdit="1"/>
          </p:cNvSpPr>
          <p:nvPr/>
        </p:nvSpPr>
        <p:spPr bwMode="auto">
          <a:xfrm>
            <a:off x="468313" y="2133600"/>
            <a:ext cx="8247062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Arial Black"/>
              </a:rPr>
              <a:t>чамац, чај, чарапа, чаша, чун,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Arial Black"/>
              </a:rPr>
              <a:t>чекић, чипка, Чеда, час, чудан...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2060"/>
              </a:solidFill>
              <a:latin typeface="Arial Black"/>
            </a:endParaRPr>
          </a:p>
        </p:txBody>
      </p:sp>
      <p:sp>
        <p:nvSpPr>
          <p:cNvPr id="36868" name="WordArt 4"/>
          <p:cNvSpPr>
            <a:spLocks noChangeArrowheads="1" noChangeShapeType="1" noTextEdit="1"/>
          </p:cNvSpPr>
          <p:nvPr/>
        </p:nvSpPr>
        <p:spPr bwMode="auto">
          <a:xfrm>
            <a:off x="323850" y="3860800"/>
            <a:ext cx="31146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на слово Ћ: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/>
            </a:endParaRPr>
          </a:p>
        </p:txBody>
      </p:sp>
      <p:sp>
        <p:nvSpPr>
          <p:cNvPr id="36869" name="WordArt 5"/>
          <p:cNvSpPr>
            <a:spLocks noChangeArrowheads="1" noChangeShapeType="1" noTextEdit="1"/>
          </p:cNvSpPr>
          <p:nvPr/>
        </p:nvSpPr>
        <p:spPr bwMode="auto">
          <a:xfrm>
            <a:off x="609600" y="4876800"/>
            <a:ext cx="788987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dist"/>
            <a:r>
              <a:rPr lang="az-Cyrl-AZ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Arial Black"/>
              </a:rPr>
              <a:t>ћуп, ћуран, ћилим, ћебе, ћошак, </a:t>
            </a:r>
          </a:p>
          <a:p>
            <a:pPr algn="dist"/>
            <a:r>
              <a:rPr lang="az-Cyrl-AZ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Arial Black"/>
              </a:rPr>
              <a:t>ћерка, ћевапи, ћелија</a:t>
            </a:r>
            <a:r>
              <a:rPr lang="az-Cyrl-AZ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Arial Black"/>
              </a:rPr>
              <a:t>,...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2060"/>
              </a:solidFill>
              <a:latin typeface="Arial Black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333375"/>
            <a:ext cx="319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sr-Cyrl-CS" sz="2400" b="1" dirty="0">
                <a:solidFill>
                  <a:schemeClr val="accent2"/>
                </a:solidFill>
              </a:rPr>
              <a:t>Речи које почињу ...</a:t>
            </a:r>
            <a:endParaRPr lang="sr-Latn-CS" sz="2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133600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dirty="0" smtClean="0">
                <a:latin typeface="Times New Roman" pitchFamily="18" charset="0"/>
                <a:cs typeface="Times New Roman" pitchFamily="18" charset="0"/>
              </a:rPr>
              <a:t>Следе задаци, у свесци пиши само решења.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04800"/>
            <a:ext cx="64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Запиши у свеску</a:t>
            </a:r>
          </a:p>
          <a:p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sr-Cyrl-C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	      Школски рад 		6.4.</a:t>
            </a:r>
          </a:p>
          <a:p>
            <a:endParaRPr lang="sr-Cyrl-C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Разликовање слова ч и ћ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84963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z-Cyrl-AZ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 Black"/>
              </a:rPr>
              <a:t>1</a:t>
            </a:r>
            <a:r>
              <a:rPr lang="az-Cyrl-AZ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 Black"/>
              </a:rPr>
              <a:t>. Речи које су правилно написане препиши у свеску :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66FF"/>
              </a:solidFill>
              <a:latin typeface="Arial Black"/>
            </a:endParaRPr>
          </a:p>
        </p:txBody>
      </p:sp>
      <p:sp>
        <p:nvSpPr>
          <p:cNvPr id="23555" name="WordArt 3"/>
          <p:cNvSpPr>
            <a:spLocks noChangeArrowheads="1" noChangeShapeType="1" noTextEdit="1"/>
          </p:cNvSpPr>
          <p:nvPr/>
        </p:nvSpPr>
        <p:spPr bwMode="auto">
          <a:xfrm>
            <a:off x="539750" y="1484313"/>
            <a:ext cx="3879850" cy="362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чеп - ћеп</a:t>
            </a:r>
          </a:p>
          <a:p>
            <a:r>
              <a:rPr lang="ru-RU" sz="2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ћерка- </a:t>
            </a:r>
            <a:r>
              <a:rPr lang="ru-RU" sz="2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черка</a:t>
            </a:r>
          </a:p>
          <a:p>
            <a:r>
              <a:rPr lang="ru-RU" sz="2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Aharoni" pitchFamily="2" charset="-79"/>
              </a:rPr>
              <a:t>облачак - </a:t>
            </a:r>
            <a:r>
              <a:rPr lang="ru-RU" sz="24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 pitchFamily="18" charset="0"/>
                <a:cs typeface="Aharoni" pitchFamily="2" charset="-79"/>
              </a:rPr>
              <a:t>облаћак</a:t>
            </a:r>
            <a:endParaRPr lang="ru-RU" sz="2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 pitchFamily="18" charset="0"/>
              <a:cs typeface="Aharoni" pitchFamily="2" charset="-79"/>
            </a:endParaRPr>
          </a:p>
        </p:txBody>
      </p:sp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4876800" y="1371600"/>
            <a:ext cx="3392487" cy="3810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az-Cyrl-AZ" sz="3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ћебе </a:t>
            </a:r>
            <a:r>
              <a:rPr lang="az-Cyrl-AZ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- чебе</a:t>
            </a:r>
          </a:p>
          <a:p>
            <a:r>
              <a:rPr lang="az-Cyrl-AZ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свеча - свећа</a:t>
            </a:r>
          </a:p>
          <a:p>
            <a:r>
              <a:rPr lang="az-Cyrl-AZ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ћурка - чурка</a:t>
            </a:r>
            <a:endParaRPr lang="en-US" sz="3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2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8640763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2. </a:t>
            </a: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Следеће 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реченице обилују грешкама.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њима слова 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Ћ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нису</a:t>
            </a:r>
          </a:p>
          <a:p>
            <a:pPr algn="ctr">
              <a:defRPr/>
            </a:pP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увек написана на правим  местима.</a:t>
            </a:r>
          </a:p>
          <a:p>
            <a:pPr algn="ctr">
              <a:defRPr/>
            </a:pPr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Правилно препиши реченице писаним словима:</a:t>
            </a:r>
            <a:endParaRPr lang="sr-Latn-C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79425" y="3324225"/>
            <a:ext cx="3476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sr-Cyrl-CS" sz="3200" b="1"/>
              <a:t>Мића хоче воче.</a:t>
            </a:r>
            <a:endParaRPr lang="sr-Latn-CS" sz="3200" b="1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68313" y="4868863"/>
            <a:ext cx="5072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 sz="3200" b="1"/>
              <a:t>Воче прија после рућка.</a:t>
            </a:r>
            <a:endParaRPr lang="sr-Latn-CS" sz="3200" b="1"/>
          </a:p>
        </p:txBody>
      </p:sp>
      <p:sp>
        <p:nvSpPr>
          <p:cNvPr id="25607" name="Rectangle 7" descr="zhrana2"/>
          <p:cNvSpPr>
            <a:spLocks noChangeArrowheads="1"/>
          </p:cNvSpPr>
          <p:nvPr/>
        </p:nvSpPr>
        <p:spPr bwMode="auto">
          <a:xfrm>
            <a:off x="6156325" y="3573463"/>
            <a:ext cx="2592388" cy="251936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57200" y="762000"/>
            <a:ext cx="4330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sr-Cyrl-CS" sz="3200" b="1" dirty="0"/>
              <a:t>Палаћинке су вруче.</a:t>
            </a:r>
            <a:endParaRPr lang="sr-Latn-CS" sz="3200" b="1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57200" y="2590800"/>
            <a:ext cx="35623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sr-Cyrl-CS" sz="3200" b="1" dirty="0"/>
              <a:t>Дечак срће супу.</a:t>
            </a:r>
            <a:endParaRPr lang="sr-Latn-CS" sz="3200" b="1" dirty="0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57200" y="2895600"/>
            <a:ext cx="35417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sr-Cyrl-CS" sz="3200" b="1" dirty="0">
                <a:solidFill>
                  <a:schemeClr val="bg1"/>
                </a:solidFill>
              </a:rPr>
              <a:t>Дечак срче супу.</a:t>
            </a:r>
            <a:endParaRPr lang="sr-Latn-CS" sz="3200" b="1" dirty="0">
              <a:solidFill>
                <a:schemeClr val="bg1"/>
              </a:solidFill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57200" y="4343400"/>
            <a:ext cx="4816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sr-Cyrl-CS" sz="3200" b="1" dirty="0"/>
              <a:t>Ученик ући из ћитанке.</a:t>
            </a:r>
            <a:endParaRPr lang="sr-Latn-CS" sz="3200" b="1" dirty="0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95288" y="3716338"/>
            <a:ext cx="4794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sr-Cyrl-CS" sz="3200" b="1">
                <a:solidFill>
                  <a:schemeClr val="bg1"/>
                </a:solidFill>
              </a:rPr>
              <a:t>Ученик учи из читанке.</a:t>
            </a:r>
            <a:endParaRPr lang="sr-Latn-CS" sz="3200" b="1">
              <a:solidFill>
                <a:schemeClr val="bg1"/>
              </a:solidFill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395288" y="5084763"/>
            <a:ext cx="4294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sr-Cyrl-CS" sz="3200" b="1">
                <a:solidFill>
                  <a:schemeClr val="bg1"/>
                </a:solidFill>
              </a:rPr>
              <a:t>Мачак чупка чарапу.</a:t>
            </a:r>
            <a:endParaRPr lang="sr-Latn-CS" sz="3200" b="1">
              <a:solidFill>
                <a:schemeClr val="bg1"/>
              </a:solidFill>
            </a:endParaRPr>
          </a:p>
        </p:txBody>
      </p:sp>
      <p:pic>
        <p:nvPicPr>
          <p:cNvPr id="14" name="Picture 13" descr="MC900232980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304800"/>
            <a:ext cx="14192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MC900250807.WM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828800"/>
            <a:ext cx="13620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MC900019306.WM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4191000"/>
            <a:ext cx="1558925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533400" y="228600"/>
            <a:ext cx="772583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Жабица Ћана жели да позове  жапца Чеду.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Написала му је писмо, али не баш сасвим добро. </a:t>
            </a:r>
            <a:endParaRPr kumimoji="0" lang="sr-Cyrl-CS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1524000" y="1371600"/>
            <a:ext cx="5943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Препиши ово писмо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писаним словима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 треба, води рачуна о писању слова Ч и Ћ.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1524000" y="2438400"/>
            <a:ext cx="3962400" cy="23622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/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Драги Ћедо,</a:t>
            </a:r>
          </a:p>
          <a:p>
            <a:pPr lvl="0" eaLnBrk="1" hangingPunct="1"/>
            <a:endParaRPr lang="en-US" sz="1050" dirty="0"/>
          </a:p>
          <a:p>
            <a:pPr lvl="0"/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У кучи, већерас</a:t>
            </a:r>
            <a:r>
              <a:rPr kumimoji="0" lang="sr-Cyrl-C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спремам забаву. Припремам колаћиће и ћај.  Свираче чврчци. </a:t>
            </a:r>
          </a:p>
          <a:p>
            <a:pPr lvl="0"/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Дођи обавезно. </a:t>
            </a:r>
            <a:endParaRPr lang="en-US" sz="1050" dirty="0"/>
          </a:p>
          <a:p>
            <a:pPr lvl="0"/>
            <a:endParaRPr kumimoji="0" lang="sr-Cyrl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r"/>
            <a:r>
              <a:rPr kumimoji="0" lang="sr-Cyrl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Твоја Чана!</a:t>
            </a:r>
            <a:endParaRPr lang="en-US" sz="1050" dirty="0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Picture 8" descr="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3962400"/>
            <a:ext cx="2310423" cy="2514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06364926">
  <a:themeElements>
    <a:clrScheme name="Class Rules for Third Grade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lass Rules for Third Grad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lass Rules for Third Grade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Rules for Third Grade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Rules for Third Grade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Rules for Third Grade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Rules for Third Grade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Rules for Third Grade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Rules for Third Grade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Rules for Third Grade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tf06364926</Template>
  <TotalTime>88</TotalTime>
  <Words>412</Words>
  <Application>Microsoft Office PowerPoint</Application>
  <PresentationFormat>On-screen Show (4:3)</PresentationFormat>
  <Paragraphs>86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Comic Sans MS</vt:lpstr>
      <vt:lpstr>Wingdings</vt:lpstr>
      <vt:lpstr>tf06364926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2570p</dc:creator>
  <cp:lastModifiedBy>HP 2570p</cp:lastModifiedBy>
  <cp:revision>10</cp:revision>
  <dcterms:created xsi:type="dcterms:W3CDTF">2020-04-05T12:51:04Z</dcterms:created>
  <dcterms:modified xsi:type="dcterms:W3CDTF">2020-04-05T14:19:46Z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TC063649262074</vt:lpwstr>
  </property>
</Properties>
</file>